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نمط داكن 2 - تمييز 5/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42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0BCE98B-9045-48F7-BE08-17E0ECB4481D}" type="datetimeFigureOut">
              <a:rPr lang="ar-IQ" smtClean="0"/>
              <a:pPr/>
              <a:t>15/08/1441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F6FFBB-E3CE-4AD7-B0DC-D0F4AA10BE3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FFBB-E3CE-4AD7-B0DC-D0F4AA10BE31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FFBB-E3CE-4AD7-B0DC-D0F4AA10BE31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FFBB-E3CE-4AD7-B0DC-D0F4AA10BE31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vocado" TargetMode="External"/><Relationship Id="rId7" Type="http://schemas.openxmlformats.org/officeDocument/2006/relationships/hyperlink" Target="https://en.wikipedia.org/wiki/Tuli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Buttercup" TargetMode="External"/><Relationship Id="rId5" Type="http://schemas.openxmlformats.org/officeDocument/2006/relationships/hyperlink" Target="https://en.wikipedia.org/wiki/Strawberry" TargetMode="External"/><Relationship Id="rId4" Type="http://schemas.openxmlformats.org/officeDocument/2006/relationships/hyperlink" Target="https://en.wikipedia.org/wiki/Fabacea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768636" y="336049"/>
            <a:ext cx="266746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IQ" sz="2000" b="0" i="0" u="none" strike="noStrike" cap="none" normalizeH="0" baseline="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المدقات</a:t>
            </a:r>
            <a:r>
              <a:rPr kumimoji="0" lang="ar-IQ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(</a:t>
            </a:r>
            <a:r>
              <a:rPr kumimoji="0" lang="en-US" sz="2000" b="0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Gynoecia(</a:t>
            </a:r>
            <a:r>
              <a:rPr lang="en-US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pistil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4806" y="836712"/>
            <a:ext cx="9289723" cy="57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المدقة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هي الحلقة الزهرية  التكاثرية الاساسية التي تتم فيها عمليتي  التلقيح والإخصاب  وما تاليهما من مراحل تكون الثمار والبذور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27585" y="3996353"/>
            <a:ext cx="781297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المبيض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Ovary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: هو الجزء المنتفخ من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المدقة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يحمل بداخلة  البويضات  التي تنضج بعد الاخصاب الى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بذو</a:t>
            </a:r>
            <a:r>
              <a:rPr lang="ar-IQ" sz="1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ر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يستقر المبيض على سطح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التخت 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(القرص الزهري) مباشرة  فيوصف بأنه جالس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Sessile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Mudir MT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8100394" y="3212976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IQ" dirty="0">
              <a:solidFill>
                <a:schemeClr val="tx2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9511" y="4797152"/>
            <a:ext cx="857068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وفي بعض ازهار الانواع النباتية يرفع المبيض بواسطة امتداد رفيع من التخت يصطلح عليه حامل المبيض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Gynophore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ويوصف المبيض حينها بأنه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معنق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Stipitate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كما في ازهار الجهنمي وخف الجمل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والبردي ,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في ازهار اخرى يحمل المبيض ومعه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الاسدية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على الحامل فيعرف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Androgynophore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(حامل المبيض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والاسدية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)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كما في ازهار ورد الساعة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Mudir MT" pitchFamily="2" charset="-78"/>
              </a:rPr>
              <a:t>Passiflora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sp.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46210" y="1446947"/>
            <a:ext cx="807426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تتكون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المدقة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في الازهار من ثلاثة اجزاء هي   1- المبيض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Ovary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     2- القلم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Style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           3- الميسم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Stigma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Mudir MT" pitchFamily="2" charset="-78"/>
            </a:endParaRPr>
          </a:p>
        </p:txBody>
      </p:sp>
      <p:pic>
        <p:nvPicPr>
          <p:cNvPr id="31" name="صورة 30" descr="20171205d-eng-www-funscience-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104" y="1844825"/>
            <a:ext cx="2520000" cy="205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87624" y="260649"/>
            <a:ext cx="720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IQ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مدقات مرتبة على تخت مخروطي بشكل دائري كما في ازهار مزمار الراعي </a:t>
            </a:r>
            <a:r>
              <a:rPr lang="en-US" b="1" i="1" dirty="0" err="1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Alisma</a:t>
            </a:r>
            <a:r>
              <a:rPr lang="ar-IQ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</a:t>
            </a:r>
          </a:p>
        </p:txBody>
      </p:sp>
      <p:pic>
        <p:nvPicPr>
          <p:cNvPr id="3" name="Picture 4" descr="E:\محاضراتي\المدقات\المدقات\a8bfab8b9201356ce3daee1d61c0e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144" y="2636913"/>
            <a:ext cx="2160000" cy="3025216"/>
          </a:xfrm>
          <a:prstGeom prst="rect">
            <a:avLst/>
          </a:prstGeom>
          <a:noFill/>
        </p:spPr>
      </p:pic>
      <p:pic>
        <p:nvPicPr>
          <p:cNvPr id="4" name="Picture 7" descr="C:\Users\dell\Pictures\alisma_plantago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504" y="3565276"/>
            <a:ext cx="3240000" cy="3248100"/>
          </a:xfrm>
          <a:prstGeom prst="rect">
            <a:avLst/>
          </a:prstGeom>
          <a:noFill/>
        </p:spPr>
      </p:pic>
      <p:pic>
        <p:nvPicPr>
          <p:cNvPr id="17410" name="Picture 2" descr="E:\محاضراتي\المدقات\المدقات\unnamed (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12" y="692697"/>
            <a:ext cx="3600000" cy="3382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9" y="476672"/>
            <a:ext cx="795923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ب- متحد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الكرابل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Syncarpous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  </a:t>
            </a:r>
            <a:r>
              <a:rPr kumimoji="0" lang="ar-IQ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الجهاز الانثوي مكونة من </a:t>
            </a:r>
            <a:r>
              <a:rPr kumimoji="0" lang="ar-IQ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مدقة</a:t>
            </a:r>
            <a:r>
              <a:rPr kumimoji="0" lang="ar-IQ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 واحدة مكون من اتحاد عدد من </a:t>
            </a:r>
            <a:r>
              <a:rPr kumimoji="0" lang="ar-IQ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الكرابل</a:t>
            </a:r>
            <a:endParaRPr kumimoji="0" lang="ar-IQ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-BoldMT"/>
              <a:ea typeface="Calibri" pitchFamily="34" charset="0"/>
              <a:cs typeface="Mudir M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 وتعرف </a:t>
            </a:r>
            <a:r>
              <a:rPr kumimoji="0" lang="ar-IQ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بالمدقة</a:t>
            </a:r>
            <a:r>
              <a:rPr kumimoji="0" lang="ar-IQ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 المركبة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Compound pistil  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مثل البرتقال والقرنفل وحلق السبع </a:t>
            </a:r>
            <a:r>
              <a:rPr kumimoji="0" lang="ar-IQ" sz="1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-BoldMT"/>
                <a:ea typeface="Calibri" pitchFamily="34" charset="0"/>
                <a:cs typeface="Mudir MT" pitchFamily="2" charset="-78"/>
              </a:rPr>
              <a:t>.</a:t>
            </a:r>
            <a:endParaRPr kumimoji="0" lang="ar-IQ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28464" y="3645264"/>
            <a:ext cx="7920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ويمكن التوصل الى عدد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كربلات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الكونة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للمدقة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 المركبة من  واحد او اكثر من الدلائل 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التالية :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1 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- عدد فصوص المبيض كما هو الحال في نبات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الجيرانيوم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</a:t>
            </a:r>
            <a:r>
              <a:rPr lang="en-US" i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Geranium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والجنس </a:t>
            </a:r>
            <a:r>
              <a:rPr lang="en-US" i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Euphorbia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.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2 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- عدد غرف المبيض كما في ورد البوري </a:t>
            </a:r>
            <a:r>
              <a:rPr lang="en-US" i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Petunia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والجنس </a:t>
            </a:r>
            <a:r>
              <a:rPr lang="en-US" i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Phlox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.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3 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- عدد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المشايم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الجدارية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( في المبيض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المركب 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) كما في الجنس </a:t>
            </a:r>
            <a:r>
              <a:rPr lang="en-US" i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Viola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والشجر </a:t>
            </a:r>
            <a:r>
              <a:rPr lang="en-US" i="1" dirty="0" err="1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Cucurbita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.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4 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- عدد الاقلام او فروع القلم كما في الكتان </a:t>
            </a:r>
            <a:r>
              <a:rPr lang="en-US" i="1" dirty="0" err="1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Linum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والحامول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Cuscuta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</a:t>
            </a: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.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dirty="0" err="1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5 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- عدد فصوص الميسم او فروعه كما في ورد الشمس </a:t>
            </a:r>
            <a:r>
              <a:rPr lang="en-US" i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Helianthus</a:t>
            </a:r>
            <a:r>
              <a:rPr lang="ar-SA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وورد التلفون </a:t>
            </a:r>
            <a:r>
              <a:rPr lang="en-US" i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Ipomoea</a:t>
            </a:r>
            <a:r>
              <a:rPr lang="en-US" sz="1600" dirty="0" smtClean="0">
                <a:solidFill>
                  <a:srgbClr val="1C1E21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</a:t>
            </a:r>
            <a:endParaRPr lang="ar-IQ" dirty="0"/>
          </a:p>
        </p:txBody>
      </p:sp>
      <p:pic>
        <p:nvPicPr>
          <p:cNvPr id="3075" name="Picture 3" descr="C:\Users\dell\Pictures\DSC05145-e1532592644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6140" y="1182640"/>
            <a:ext cx="1908000" cy="2174352"/>
          </a:xfrm>
          <a:prstGeom prst="rect">
            <a:avLst/>
          </a:prstGeom>
          <a:noFill/>
        </p:spPr>
      </p:pic>
      <p:grpSp>
        <p:nvGrpSpPr>
          <p:cNvPr id="12" name="مجموعة 11"/>
          <p:cNvGrpSpPr/>
          <p:nvPr/>
        </p:nvGrpSpPr>
        <p:grpSpPr>
          <a:xfrm>
            <a:off x="413653" y="1148208"/>
            <a:ext cx="8406588" cy="2208785"/>
            <a:chOff x="413652" y="1148207"/>
            <a:chExt cx="8406588" cy="2208785"/>
          </a:xfrm>
        </p:grpSpPr>
        <p:pic>
          <p:nvPicPr>
            <p:cNvPr id="3074" name="Picture 2" descr="C:\Users\dell\Pictures\euphorbia_lathyris_spurge_fruit_by_rajaced_d804gry-pr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652" y="1196753"/>
              <a:ext cx="2160000" cy="2150370"/>
            </a:xfrm>
            <a:prstGeom prst="rect">
              <a:avLst/>
            </a:prstGeom>
            <a:noFill/>
          </p:spPr>
        </p:pic>
        <p:pic>
          <p:nvPicPr>
            <p:cNvPr id="9" name="صورة 8" descr="unnamed (23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2465900" y="1162627"/>
              <a:ext cx="2340000" cy="2194365"/>
            </a:xfrm>
            <a:prstGeom prst="rect">
              <a:avLst/>
            </a:prstGeom>
          </p:spPr>
        </p:pic>
        <p:pic>
          <p:nvPicPr>
            <p:cNvPr id="1027" name="Picture 3" descr="C:\Users\dell\Pictures\unnamed (29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1148207"/>
              <a:ext cx="2088000" cy="22087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51520" y="-171400"/>
          <a:ext cx="8774045" cy="69225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60000"/>
                <a:gridCol w="2160000"/>
                <a:gridCol w="1934045"/>
                <a:gridCol w="2520000"/>
              </a:tblGrid>
              <a:tr h="61224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Comparison of </a:t>
                      </a:r>
                      <a:r>
                        <a:rPr lang="en-US" sz="1700" dirty="0" err="1"/>
                        <a:t>gynoecium</a:t>
                      </a:r>
                      <a:r>
                        <a:rPr lang="en-US" sz="1700" dirty="0"/>
                        <a:t> terminology using carpel and pistil</a:t>
                      </a:r>
                      <a:endParaRPr lang="en-US" sz="1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6468" marR="86468" marT="43234" marB="43234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91982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Gynoecium</a:t>
                      </a:r>
                      <a:r>
                        <a:rPr lang="en-US" sz="1700" dirty="0"/>
                        <a:t> composition</a:t>
                      </a:r>
                      <a:endParaRPr lang="en-US" sz="1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Carpel</a:t>
                      </a:r>
                      <a:br>
                        <a:rPr lang="en-US" sz="1700" dirty="0"/>
                      </a:br>
                      <a:r>
                        <a:rPr lang="en-US" sz="1700" dirty="0"/>
                        <a:t>terminology</a:t>
                      </a:r>
                      <a:endParaRPr lang="en-US" sz="1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Pistil </a:t>
                      </a:r>
                      <a:endParaRPr lang="ar-IQ" sz="1700" dirty="0" smtClean="0"/>
                    </a:p>
                    <a:p>
                      <a:pPr algn="ctr"/>
                      <a:r>
                        <a:rPr lang="en-US" sz="1700" dirty="0" smtClean="0"/>
                        <a:t>terminology</a:t>
                      </a:r>
                      <a:endParaRPr lang="en-US" sz="1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Examples</a:t>
                      </a:r>
                      <a:endParaRPr lang="en-US" sz="1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86468" marR="86468" marT="43234" marB="43234" anchor="ctr"/>
                </a:tc>
              </a:tr>
              <a:tr h="11380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Single carpel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Monocarpous</a:t>
                      </a:r>
                      <a:r>
                        <a:rPr lang="en-US" sz="1700" dirty="0"/>
                        <a:t> (</a:t>
                      </a:r>
                      <a:r>
                        <a:rPr lang="en-US" sz="1700" dirty="0" err="1"/>
                        <a:t>unicarpellate</a:t>
                      </a:r>
                      <a:r>
                        <a:rPr lang="en-US" sz="1700" dirty="0"/>
                        <a:t>) </a:t>
                      </a:r>
                      <a:r>
                        <a:rPr lang="en-US" sz="1700" dirty="0" err="1"/>
                        <a:t>gynoecium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 pistil (simple)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u="none" strike="noStrike" dirty="0">
                          <a:hlinkClick r:id="rId3" tooltip="Avocado"/>
                        </a:rPr>
                        <a:t>Avocado</a:t>
                      </a:r>
                      <a:r>
                        <a:rPr lang="en-US" sz="1700" dirty="0"/>
                        <a:t> (</a:t>
                      </a:r>
                      <a:r>
                        <a:rPr lang="en-US" sz="1700" dirty="0" err="1"/>
                        <a:t>Persea</a:t>
                      </a:r>
                      <a:r>
                        <a:rPr lang="en-US" sz="1700" dirty="0"/>
                        <a:t> sp.),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86468" marR="86468" marT="43234" marB="43234" anchor="ctr"/>
                </a:tc>
              </a:tr>
              <a:tr h="854097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most legumes (</a:t>
                      </a:r>
                      <a:r>
                        <a:rPr lang="en-US" sz="1700" u="none" strike="noStrike" dirty="0" err="1" smtClean="0">
                          <a:hlinkClick r:id="rId4" tooltip="Fabaceae"/>
                        </a:rPr>
                        <a:t>Fabaceae</a:t>
                      </a:r>
                      <a:r>
                        <a:rPr lang="en-US" sz="1700" dirty="0" smtClean="0"/>
                        <a:t>)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</a:tr>
              <a:tr h="1042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Multiple distinct </a:t>
                      </a:r>
                      <a:endParaRPr lang="en-US" sz="1700" dirty="0" smtClean="0"/>
                    </a:p>
                    <a:p>
                      <a:pPr algn="ctr"/>
                      <a:r>
                        <a:rPr lang="en-US" sz="1700" dirty="0" smtClean="0"/>
                        <a:t>("</a:t>
                      </a:r>
                      <a:r>
                        <a:rPr lang="en-US" sz="1700" dirty="0" err="1"/>
                        <a:t>unfused</a:t>
                      </a:r>
                      <a:r>
                        <a:rPr lang="en-US" sz="1700" dirty="0"/>
                        <a:t>") </a:t>
                      </a:r>
                      <a:r>
                        <a:rPr lang="en-US" sz="1700" dirty="0" err="1"/>
                        <a:t>carpels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/>
                        <a:t>Apocarpous (choricarpous) gynoecium</a:t>
                      </a:r>
                      <a:endParaRPr lang="en-US" sz="170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/>
                        <a:t>Pistils (simple)</a:t>
                      </a:r>
                      <a:endParaRPr lang="en-US" sz="170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u="none" strike="noStrike" dirty="0">
                          <a:hlinkClick r:id="rId5" tooltip="Strawberry"/>
                        </a:rPr>
                        <a:t>Strawberry</a:t>
                      </a:r>
                      <a:r>
                        <a:rPr lang="en-US" sz="1700" dirty="0"/>
                        <a:t> </a:t>
                      </a:r>
                      <a:r>
                        <a:rPr lang="en-US" sz="1700" dirty="0" smtClean="0"/>
                        <a:t>(</a:t>
                      </a:r>
                      <a:r>
                        <a:rPr lang="en-US" sz="1700" dirty="0" err="1"/>
                        <a:t>Fragaria</a:t>
                      </a:r>
                      <a:r>
                        <a:rPr lang="en-US" sz="1700" dirty="0"/>
                        <a:t> sp.), </a:t>
                      </a:r>
                      <a:endParaRPr lang="en-US" sz="1700" dirty="0" smtClean="0"/>
                    </a:p>
                    <a:p>
                      <a:pPr algn="ctr"/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</a:tr>
              <a:tr h="1042171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u="none" strike="noStrike" dirty="0" smtClean="0">
                          <a:hlinkClick r:id="rId6" tooltip="Buttercup"/>
                        </a:rPr>
                        <a:t>Buttercup</a:t>
                      </a:r>
                      <a:r>
                        <a:rPr lang="en-US" sz="1700" dirty="0" smtClean="0"/>
                        <a:t> (Ranunculus sp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</a:tr>
              <a:tr h="6570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Multiple </a:t>
                      </a:r>
                      <a:r>
                        <a:rPr lang="en-US" sz="1700" dirty="0" smtClean="0"/>
                        <a:t>connate</a:t>
                      </a:r>
                    </a:p>
                    <a:p>
                      <a:pPr algn="ctr"/>
                      <a:r>
                        <a:rPr lang="en-US" sz="1700" dirty="0"/>
                        <a:t> ("fused") </a:t>
                      </a:r>
                      <a:r>
                        <a:rPr lang="en-US" sz="1700" dirty="0" err="1"/>
                        <a:t>carpels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Syncarpous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gynoecium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 pistil (compound)</a:t>
                      </a:r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u="none" strike="noStrike" dirty="0">
                          <a:hlinkClick r:id="rId7" tooltip="Tulip"/>
                        </a:rPr>
                        <a:t>Tulip</a:t>
                      </a:r>
                      <a:r>
                        <a:rPr lang="en-US" sz="1700" dirty="0"/>
                        <a:t> (</a:t>
                      </a:r>
                      <a:r>
                        <a:rPr lang="en-US" sz="1700" dirty="0" err="1"/>
                        <a:t>Tulipa</a:t>
                      </a:r>
                      <a:r>
                        <a:rPr lang="en-US" sz="1700" dirty="0"/>
                        <a:t> sp.), </a:t>
                      </a:r>
                      <a:endParaRPr lang="en-US" sz="1700" dirty="0" smtClean="0"/>
                    </a:p>
                  </a:txBody>
                  <a:tcPr marL="86468" marR="86468" marT="43234" marB="43234" anchor="ctr"/>
                </a:tc>
              </a:tr>
              <a:tr h="657015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most flowers</a:t>
                      </a:r>
                      <a:endParaRPr lang="en-US" sz="17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</a:txBody>
                  <a:tcPr marL="86468" marR="86468" marT="43234" marB="4323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lar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0559" y="521257"/>
            <a:ext cx="4320000" cy="322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 descr="Euphorbiacyath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4128" y="4149080"/>
            <a:ext cx="3132000" cy="2660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7" descr="E:\محاضراتي\المدقات\المدقات\passio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744848" y="303824"/>
            <a:ext cx="4320000" cy="380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صورة 10" descr="prod_135_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6264" y="4113925"/>
            <a:ext cx="2592000" cy="2627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مستطيل مستدير الزوايا 11"/>
          <p:cNvSpPr/>
          <p:nvPr/>
        </p:nvSpPr>
        <p:spPr>
          <a:xfrm>
            <a:off x="1187784" y="4077112"/>
            <a:ext cx="1440000" cy="3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Gynophore</a:t>
            </a:r>
            <a:r>
              <a:rPr lang="ar-IQ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endParaRPr lang="ar-IQ" dirty="0">
              <a:solidFill>
                <a:schemeClr val="tx2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876256" y="4077112"/>
            <a:ext cx="1908000" cy="3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Androgynophore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endParaRPr lang="ar-IQ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404800"/>
            <a:ext cx="8640000" cy="122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القلم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Style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: هو الجزء الواصل مابين المبيض الميسم</a:t>
            </a:r>
            <a:r>
              <a:rPr lang="ar-IQ" sz="1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وتطرأ عليه عدة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تغايرات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مظهرية تساعده على التكيف للقيام بمهمته 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تمشيا مع طبيعة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الزهرة .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القلم عادة يملأ وسطه نسيج من خلايا رقيقة الجدران 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غدية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تفرر سائلا هلاميا يمتزج مع مواد لزجة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تنشأ من تحطم جدران الخلايا حين يخترقها انبوب اللقاح 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وقد يكون القلم مجوف(خاليا من الانسجة)  كما في البنفسج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Mudir MT" pitchFamily="2" charset="-78"/>
              </a:rPr>
              <a:t>Viol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endParaRPr kumimoji="0" lang="ar-IQ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Mudir MT" pitchFamily="2" charset="-78"/>
            </a:endParaRP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و</a:t>
            </a:r>
            <a:r>
              <a:rPr lang="ar-SA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في نباتات معينة </a:t>
            </a:r>
            <a:r>
              <a:rPr lang="ar-IQ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يكون القلم 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غير واضح</a:t>
            </a:r>
            <a:r>
              <a:rPr lang="ar-SA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وفي هذه الحالة يوصف ب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Obsolete</a:t>
            </a:r>
            <a:r>
              <a:rPr lang="ar-SA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او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Mudir MT" pitchFamily="2" charset="-78"/>
              </a:rPr>
              <a:t>Obseure</a:t>
            </a:r>
            <a:r>
              <a:rPr lang="ar-SA" sz="16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Mudir MT" pitchFamily="2" charset="-78"/>
              </a:rPr>
              <a:t> أي ضامر</a:t>
            </a:r>
            <a:endParaRPr kumimoji="0" lang="ar-IQ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Mudir MT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Mudir MT" pitchFamily="2" charset="-78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483768" y="1650286"/>
            <a:ext cx="4143506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Mudir MT" pitchFamily="2" charset="-78"/>
              </a:rPr>
              <a:t>موقع القلم من المبيض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Mudir MT" pitchFamily="2" charset="-78"/>
              </a:rPr>
              <a:t>Position of Style on  ovary </a:t>
            </a:r>
            <a:r>
              <a:rPr kumimoji="0" lang="ar-SA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Mudir MT" pitchFamily="2" charset="-78"/>
              </a:rPr>
              <a:t> </a:t>
            </a:r>
            <a:r>
              <a:rPr kumimoji="0" lang="ar-SA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Mudir MT" pitchFamily="2" charset="-78"/>
              </a:rPr>
              <a:t>:</a:t>
            </a:r>
            <a:endParaRPr kumimoji="0" lang="ar-SA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Mudir MT" pitchFamily="2" charset="-78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683568" y="2051205"/>
          <a:ext cx="7812000" cy="44741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28000"/>
                <a:gridCol w="3600000"/>
                <a:gridCol w="1584000"/>
              </a:tblGrid>
              <a:tr h="36440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cs typeface="Mudir MT" pitchFamily="2" charset="-78"/>
                        </a:rPr>
                        <a:t>Description</a:t>
                      </a:r>
                      <a:endParaRPr lang="ar-IQ" sz="1800" dirty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cs typeface="Mudir MT" pitchFamily="2" charset="-78"/>
                        </a:rPr>
                        <a:t>Image</a:t>
                      </a:r>
                      <a:endParaRPr lang="ar-IQ" sz="1800" dirty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cs typeface="Mudir MT" pitchFamily="2" charset="-78"/>
                        </a:rPr>
                        <a:t>Position</a:t>
                      </a:r>
                      <a:r>
                        <a:rPr lang="en-US" sz="1800" baseline="0" dirty="0" smtClean="0">
                          <a:cs typeface="Mudir MT" pitchFamily="2" charset="-78"/>
                        </a:rPr>
                        <a:t> </a:t>
                      </a:r>
                      <a:endParaRPr lang="ar-IQ" sz="1800" dirty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4327">
                <a:tc>
                  <a:txBody>
                    <a:bodyPr/>
                    <a:lstStyle/>
                    <a:p>
                      <a:pPr rtl="1"/>
                      <a:r>
                        <a:rPr lang="ar-IQ" sz="1800" dirty="0" smtClean="0">
                          <a:cs typeface="Mudir MT" pitchFamily="2" charset="-78"/>
                        </a:rPr>
                        <a:t>ينمو القلم من قمة المبيض</a:t>
                      </a:r>
                    </a:p>
                    <a:p>
                      <a:pPr rtl="1"/>
                      <a:endParaRPr lang="ar-IQ" sz="1800" dirty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algn="ctr" rtl="1"/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algn="ctr" rtl="1"/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algn="ctr" rtl="1"/>
                      <a:endParaRPr lang="ar-IQ" sz="1800" dirty="0" smtClean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IQ" sz="1800" dirty="0" smtClean="0">
                          <a:cs typeface="Mudir MT" pitchFamily="2" charset="-78"/>
                        </a:rPr>
                        <a:t>القمي </a:t>
                      </a:r>
                      <a:r>
                        <a:rPr lang="en-US" sz="1800" dirty="0" smtClean="0">
                          <a:cs typeface="Mudir MT" pitchFamily="2" charset="-78"/>
                        </a:rPr>
                        <a:t>Terminal</a:t>
                      </a:r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rtl="1"/>
                      <a:endParaRPr lang="ar-IQ" sz="1800" dirty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43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cs typeface="Mudir MT" pitchFamily="2" charset="-78"/>
                        </a:rPr>
                        <a:t>ينشا القلم من جانب</a:t>
                      </a:r>
                      <a:r>
                        <a:rPr lang="ar-IQ" sz="1800" kern="1200" baseline="0" dirty="0" smtClean="0">
                          <a:cs typeface="Mudir MT" pitchFamily="2" charset="-78"/>
                        </a:rPr>
                        <a:t> </a:t>
                      </a:r>
                      <a:r>
                        <a:rPr lang="ar-SA" sz="1800" kern="1200" dirty="0" smtClean="0">
                          <a:cs typeface="Mudir MT" pitchFamily="2" charset="-78"/>
                        </a:rPr>
                        <a:t>المبيض </a:t>
                      </a:r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rtl="1"/>
                      <a:endParaRPr lang="ar-IQ" sz="1800" dirty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rtl="1"/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rtl="1"/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rtl="1"/>
                      <a:endParaRPr lang="ar-IQ" sz="1800" dirty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ar-IQ" sz="1800" dirty="0" smtClean="0">
                          <a:cs typeface="Mudir MT" pitchFamily="2" charset="-78"/>
                        </a:rPr>
                        <a:t>الجانبي </a:t>
                      </a:r>
                      <a:r>
                        <a:rPr lang="en-US" sz="1800" dirty="0" smtClean="0">
                          <a:cs typeface="Mudir MT" pitchFamily="2" charset="-78"/>
                        </a:rPr>
                        <a:t>Lateral </a:t>
                      </a:r>
                    </a:p>
                    <a:p>
                      <a:pPr rtl="1"/>
                      <a:endParaRPr lang="ar-IQ" sz="1800" dirty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30939">
                <a:tc>
                  <a:txBody>
                    <a:bodyPr/>
                    <a:lstStyle/>
                    <a:p>
                      <a:pPr algn="r" rtl="1"/>
                      <a:r>
                        <a:rPr lang="ar-SA" sz="1800" kern="1200" dirty="0" smtClean="0">
                          <a:cs typeface="Mudir MT" pitchFamily="2" charset="-78"/>
                        </a:rPr>
                        <a:t>المبيض مؤلفا من اربعة فصوص </a:t>
                      </a:r>
                      <a:r>
                        <a:rPr lang="ar-IQ" sz="1800" kern="1200" baseline="0" dirty="0" smtClean="0">
                          <a:cs typeface="Mudir MT" pitchFamily="2" charset="-78"/>
                        </a:rPr>
                        <a:t> </a:t>
                      </a:r>
                      <a:r>
                        <a:rPr lang="ar-SA" sz="1800" kern="1200" dirty="0" err="1" smtClean="0">
                          <a:cs typeface="Mudir MT" pitchFamily="2" charset="-78"/>
                        </a:rPr>
                        <a:t>ويرتقع</a:t>
                      </a:r>
                      <a:r>
                        <a:rPr lang="ar-SA" sz="1800" kern="1200" dirty="0" smtClean="0">
                          <a:cs typeface="Mudir MT" pitchFamily="2" charset="-78"/>
                        </a:rPr>
                        <a:t> القلم من قاعدة المبيض </a:t>
                      </a:r>
                      <a:endParaRPr lang="ar-IQ" sz="1800" kern="1200" dirty="0" smtClean="0">
                        <a:cs typeface="Mudir MT" pitchFamily="2" charset="-78"/>
                      </a:endParaRPr>
                    </a:p>
                    <a:p>
                      <a:pPr algn="r" rtl="1"/>
                      <a:r>
                        <a:rPr lang="ar-SA" sz="1800" kern="1200" dirty="0" smtClean="0">
                          <a:cs typeface="Mudir MT" pitchFamily="2" charset="-78"/>
                        </a:rPr>
                        <a:t>ويصعد الى الاعلى من بين الفصوص الاربعة </a:t>
                      </a:r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rtl="1"/>
                      <a:endParaRPr lang="ar-IQ" sz="1800" dirty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algn="ctr" rtl="1"/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algn="ctr" rtl="1"/>
                      <a:endParaRPr lang="ar-IQ" sz="1800" dirty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cs typeface="Mudir MT" pitchFamily="2" charset="-78"/>
                        </a:rPr>
                        <a:t>قاعدي مركزي </a:t>
                      </a:r>
                      <a:endParaRPr lang="ar-IQ" sz="1800" kern="1200" dirty="0" smtClean="0">
                        <a:cs typeface="Mudir MT" pitchFamily="2" charset="-78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 smtClean="0">
                          <a:cs typeface="Mudir MT" pitchFamily="2" charset="-78"/>
                        </a:rPr>
                        <a:t>متاعي </a:t>
                      </a:r>
                      <a:r>
                        <a:rPr lang="ar-SA" sz="1800" kern="1200" dirty="0" smtClean="0">
                          <a:cs typeface="Mudir MT" pitchFamily="2" charset="-78"/>
                        </a:rPr>
                        <a:t>قاعي </a:t>
                      </a:r>
                      <a:endParaRPr lang="ar-IQ" sz="1800" kern="1200" dirty="0" smtClean="0">
                        <a:cs typeface="Mudir MT" pitchFamily="2" charset="-78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cs typeface="Mudir MT" pitchFamily="2" charset="-78"/>
                        </a:rPr>
                        <a:t>Gynobasic </a:t>
                      </a:r>
                      <a:endParaRPr lang="ar-IQ" sz="1800" dirty="0" smtClean="0">
                        <a:cs typeface="Mudir MT" pitchFamily="2" charset="-78"/>
                      </a:endParaRPr>
                    </a:p>
                    <a:p>
                      <a:pPr rtl="1"/>
                      <a:endParaRPr lang="ar-IQ" sz="1800" dirty="0">
                        <a:cs typeface="Mudi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7" name="مجموعة 16"/>
          <p:cNvGrpSpPr/>
          <p:nvPr/>
        </p:nvGrpSpPr>
        <p:grpSpPr>
          <a:xfrm>
            <a:off x="2339752" y="2529336"/>
            <a:ext cx="3420000" cy="3924000"/>
            <a:chOff x="3635896" y="2276872"/>
            <a:chExt cx="1944216" cy="4032448"/>
          </a:xfrm>
        </p:grpSpPr>
        <p:pic>
          <p:nvPicPr>
            <p:cNvPr id="13" name="Picture 3" descr="E:\محاضراتي\المدقات\المدقات\110102lj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4013" y="2276872"/>
              <a:ext cx="719961" cy="960510"/>
            </a:xfrm>
            <a:prstGeom prst="rect">
              <a:avLst/>
            </a:prstGeom>
            <a:noFill/>
          </p:spPr>
        </p:pic>
        <p:pic>
          <p:nvPicPr>
            <p:cNvPr id="14" name="Picture 5" descr="E:\محاضراتي\المدقات\المدقات\DSCN1621sm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4653136"/>
              <a:ext cx="899951" cy="832653"/>
            </a:xfrm>
            <a:prstGeom prst="rect">
              <a:avLst/>
            </a:prstGeom>
            <a:noFill/>
          </p:spPr>
        </p:pic>
        <p:pic>
          <p:nvPicPr>
            <p:cNvPr id="15" name="صورة 14" descr="90828802_512590192766278_2260143461967593472_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4013" y="3435330"/>
              <a:ext cx="719961" cy="1073790"/>
            </a:xfrm>
            <a:prstGeom prst="rect">
              <a:avLst/>
            </a:prstGeom>
          </p:spPr>
        </p:pic>
        <p:pic>
          <p:nvPicPr>
            <p:cNvPr id="16" name="صورة 15" descr="cynoglossum-officinale-fr-rcar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8165" y="5453960"/>
              <a:ext cx="971947" cy="8553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6859" y="498740"/>
            <a:ext cx="8310287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الميسم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Stigma 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:  هو  الجزء الذي يستقبل حبوب اللقاح ولسطح الميسم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تكيفات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خاصة فالسطح يكون خشنا او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مهدبا</a:t>
            </a:r>
            <a:endParaRPr kumimoji="0" lang="ar-IQ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Mudir MT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وغالبا يفرز سائلا حلو المذاق هو السائل الميسمي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Stigmatic fluid 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الذي يسهم في التصاق حبوب اللقاح عليه  </a:t>
            </a:r>
            <a:endParaRPr kumimoji="0" lang="ar-IQ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Mudir MT" pitchFamily="2" charset="-78"/>
            </a:endParaRPr>
          </a:p>
        </p:txBody>
      </p:sp>
      <p:pic>
        <p:nvPicPr>
          <p:cNvPr id="1027" name="Picture 3" descr="E:\محاضراتي\المدقات\المدقات\nph_2457_f2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076451" y="1195388"/>
            <a:ext cx="4991100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067944" y="15008"/>
            <a:ext cx="16498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IQ" sz="2000" dirty="0" smtClean="0">
                <a:cs typeface="Mudir MT" pitchFamily="2" charset="-78"/>
              </a:rPr>
              <a:t>اشكال</a:t>
            </a:r>
            <a:r>
              <a:rPr lang="ar-IQ" dirty="0" smtClean="0">
                <a:cs typeface="Mudir MT" pitchFamily="2" charset="-78"/>
              </a:rPr>
              <a:t> </a:t>
            </a:r>
            <a:r>
              <a:rPr lang="ar-IQ" sz="2400" dirty="0" err="1" smtClean="0">
                <a:cs typeface="Mudir MT" pitchFamily="2" charset="-78"/>
              </a:rPr>
              <a:t>المياسم</a:t>
            </a:r>
            <a:endParaRPr lang="ar-IQ" sz="2400" dirty="0">
              <a:cs typeface="Mudir MT" pitchFamily="2" charset="-78"/>
            </a:endParaRPr>
          </a:p>
        </p:txBody>
      </p:sp>
      <p:grpSp>
        <p:nvGrpSpPr>
          <p:cNvPr id="37" name="مجموعة 36"/>
          <p:cNvGrpSpPr/>
          <p:nvPr/>
        </p:nvGrpSpPr>
        <p:grpSpPr>
          <a:xfrm>
            <a:off x="107504" y="476673"/>
            <a:ext cx="9073008" cy="6336704"/>
            <a:chOff x="107504" y="476672"/>
            <a:chExt cx="9073008" cy="6336704"/>
          </a:xfrm>
        </p:grpSpPr>
        <p:pic>
          <p:nvPicPr>
            <p:cNvPr id="7" name="صورة 6" descr="images (11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256" y="476672"/>
              <a:ext cx="1872000" cy="2727485"/>
            </a:xfrm>
            <a:prstGeom prst="roundRect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</p:pic>
        <p:sp>
          <p:nvSpPr>
            <p:cNvPr id="8" name="مربع نص 7"/>
            <p:cNvSpPr txBox="1"/>
            <p:nvPr/>
          </p:nvSpPr>
          <p:spPr>
            <a:xfrm>
              <a:off x="7095067" y="3356992"/>
              <a:ext cx="1941429" cy="33855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1">
              <a:spAutoFit/>
            </a:bodyPr>
            <a:lstStyle/>
            <a:p>
              <a:r>
                <a:rPr lang="ar-SA" sz="1600" dirty="0" smtClean="0">
                  <a:cs typeface="Mudir MT" pitchFamily="2" charset="-78"/>
                </a:rPr>
                <a:t>ا</a:t>
              </a:r>
              <a:r>
                <a:rPr lang="ar-IQ" sz="1600" dirty="0" smtClean="0">
                  <a:cs typeface="Mudir MT" pitchFamily="2" charset="-78"/>
                </a:rPr>
                <a:t>لميسم ا</a:t>
              </a:r>
              <a:r>
                <a:rPr lang="ar-SA" sz="1600" dirty="0" smtClean="0">
                  <a:cs typeface="Mudir MT" pitchFamily="2" charset="-78"/>
                </a:rPr>
                <a:t>لقرصي </a:t>
              </a:r>
              <a:r>
                <a:rPr lang="en-US" sz="1600" dirty="0" smtClean="0">
                  <a:cs typeface="Mudir MT" pitchFamily="2" charset="-78"/>
                </a:rPr>
                <a:t>Discoid </a:t>
              </a:r>
              <a:endParaRPr lang="ar-IQ" sz="1600" dirty="0">
                <a:cs typeface="Mudir MT" pitchFamily="2" charset="-78"/>
              </a:endParaRPr>
            </a:p>
          </p:txBody>
        </p:sp>
        <p:pic>
          <p:nvPicPr>
            <p:cNvPr id="16" name="صورة 15" descr="Thomas_Bresson_-_Photo_001_(by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2450901" y="4866283"/>
              <a:ext cx="2340000" cy="1554185"/>
            </a:xfrm>
            <a:prstGeom prst="roundRect">
              <a:avLst/>
            </a:prstGeom>
          </p:spPr>
        </p:pic>
        <p:sp>
          <p:nvSpPr>
            <p:cNvPr id="17" name="مستطيل 16"/>
            <p:cNvSpPr/>
            <p:nvPr/>
          </p:nvSpPr>
          <p:spPr>
            <a:xfrm>
              <a:off x="2339752" y="3920519"/>
              <a:ext cx="461665" cy="20287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wrap="none">
              <a:spAutoFit/>
            </a:bodyPr>
            <a:lstStyle/>
            <a:p>
              <a:r>
                <a:rPr lang="ar-IQ" dirty="0" smtClean="0">
                  <a:cs typeface="Mudir MT" pitchFamily="2" charset="-78"/>
                </a:rPr>
                <a:t>الميسم ا</a:t>
              </a:r>
              <a:r>
                <a:rPr lang="ar-SA" dirty="0" smtClean="0">
                  <a:cs typeface="Mudir MT" pitchFamily="2" charset="-78"/>
                </a:rPr>
                <a:t>لمفصص </a:t>
              </a:r>
              <a:r>
                <a:rPr lang="en-US" dirty="0" smtClean="0">
                  <a:cs typeface="Mudir MT" pitchFamily="2" charset="-78"/>
                </a:rPr>
                <a:t>Lobed</a:t>
              </a:r>
              <a:endParaRPr lang="ar-IQ" dirty="0">
                <a:cs typeface="Mudir MT" pitchFamily="2" charset="-78"/>
              </a:endParaRPr>
            </a:p>
          </p:txBody>
        </p:sp>
        <p:pic>
          <p:nvPicPr>
            <p:cNvPr id="18" name="صورة 17" descr="FB_IMG_158490301943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3789040"/>
              <a:ext cx="2160000" cy="2304000"/>
            </a:xfrm>
            <a:prstGeom prst="roundRect">
              <a:avLst/>
            </a:prstGeom>
          </p:spPr>
        </p:pic>
        <p:sp>
          <p:nvSpPr>
            <p:cNvPr id="19" name="مستطيل 18"/>
            <p:cNvSpPr/>
            <p:nvPr/>
          </p:nvSpPr>
          <p:spPr>
            <a:xfrm>
              <a:off x="224856" y="6228020"/>
              <a:ext cx="2099613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ar-SA" dirty="0" smtClean="0">
                  <a:cs typeface="Mudir MT" pitchFamily="2" charset="-78"/>
                </a:rPr>
                <a:t>ا</a:t>
              </a:r>
              <a:r>
                <a:rPr lang="ar-IQ" dirty="0" smtClean="0">
                  <a:cs typeface="Mudir MT" pitchFamily="2" charset="-78"/>
                </a:rPr>
                <a:t>لميسم ا</a:t>
              </a:r>
              <a:r>
                <a:rPr lang="ar-SA" dirty="0" smtClean="0">
                  <a:cs typeface="Mudir MT" pitchFamily="2" charset="-78"/>
                </a:rPr>
                <a:t>لمنتشر </a:t>
              </a:r>
              <a:r>
                <a:rPr lang="en-US" dirty="0" smtClean="0">
                  <a:cs typeface="Mudir MT" pitchFamily="2" charset="-78"/>
                </a:rPr>
                <a:t>Diffuse </a:t>
              </a:r>
              <a:endParaRPr lang="ar-IQ" dirty="0">
                <a:cs typeface="Mudir MT" pitchFamily="2" charset="-78"/>
              </a:endParaRPr>
            </a:p>
          </p:txBody>
        </p:sp>
        <p:pic>
          <p:nvPicPr>
            <p:cNvPr id="21" name="صورة 20" descr="Image26W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9752" y="548680"/>
              <a:ext cx="2052000" cy="2704080"/>
            </a:xfrm>
            <a:prstGeom prst="roundRect">
              <a:avLst/>
            </a:prstGeom>
          </p:spPr>
        </p:pic>
        <p:sp>
          <p:nvSpPr>
            <p:cNvPr id="22" name="مستطيل 21"/>
            <p:cNvSpPr/>
            <p:nvPr/>
          </p:nvSpPr>
          <p:spPr>
            <a:xfrm>
              <a:off x="251520" y="3306470"/>
              <a:ext cx="1891864" cy="3385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ar-SA" sz="1600" dirty="0" smtClean="0">
                  <a:cs typeface="Mudir MT" pitchFamily="2" charset="-78"/>
                </a:rPr>
                <a:t>ا</a:t>
              </a:r>
              <a:r>
                <a:rPr lang="ar-IQ" sz="1600" dirty="0" smtClean="0">
                  <a:cs typeface="Mudir MT" pitchFamily="2" charset="-78"/>
                </a:rPr>
                <a:t>لميسم ا</a:t>
              </a:r>
              <a:r>
                <a:rPr lang="ar-SA" sz="1600" dirty="0" err="1" smtClean="0">
                  <a:cs typeface="Mudir MT" pitchFamily="2" charset="-78"/>
                </a:rPr>
                <a:t>لخ</a:t>
              </a:r>
              <a:r>
                <a:rPr lang="ar-IQ" sz="1600" dirty="0" smtClean="0">
                  <a:cs typeface="Mudir MT" pitchFamily="2" charset="-78"/>
                </a:rPr>
                <a:t>ي</a:t>
              </a:r>
              <a:r>
                <a:rPr lang="ar-SA" sz="1600" dirty="0" smtClean="0">
                  <a:cs typeface="Mudir MT" pitchFamily="2" charset="-78"/>
                </a:rPr>
                <a:t>طي </a:t>
              </a:r>
              <a:r>
                <a:rPr lang="en-US" sz="1600" dirty="0" smtClean="0">
                  <a:cs typeface="Mudir MT" pitchFamily="2" charset="-78"/>
                </a:rPr>
                <a:t>Linear </a:t>
              </a:r>
              <a:endParaRPr lang="ar-IQ" sz="1600" dirty="0">
                <a:cs typeface="Mudir MT" pitchFamily="2" charset="-78"/>
              </a:endParaRPr>
            </a:p>
          </p:txBody>
        </p:sp>
        <p:pic>
          <p:nvPicPr>
            <p:cNvPr id="27" name="صورة 26" descr="ranunculus-recurvatus-fr-jgwaltney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7984" y="548680"/>
              <a:ext cx="2448000" cy="2646479"/>
            </a:xfrm>
            <a:prstGeom prst="roundRect">
              <a:avLst/>
            </a:prstGeom>
          </p:spPr>
        </p:pic>
        <p:pic>
          <p:nvPicPr>
            <p:cNvPr id="28" name="صورة 27" descr="FHNW-Pistil-Geranium-001a1_new5-540x720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528" y="548680"/>
              <a:ext cx="1980000" cy="2640000"/>
            </a:xfrm>
            <a:prstGeom prst="roundRect">
              <a:avLst/>
            </a:prstGeom>
          </p:spPr>
        </p:pic>
        <p:pic>
          <p:nvPicPr>
            <p:cNvPr id="30" name="صورة 29" descr="pollen_stigma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9992" y="4509120"/>
              <a:ext cx="1657350" cy="2286000"/>
            </a:xfrm>
            <a:prstGeom prst="roundRect">
              <a:avLst/>
            </a:prstGeom>
          </p:spPr>
        </p:pic>
        <p:sp>
          <p:nvSpPr>
            <p:cNvPr id="31" name="مربع نص 30"/>
            <p:cNvSpPr txBox="1"/>
            <p:nvPr/>
          </p:nvSpPr>
          <p:spPr>
            <a:xfrm>
              <a:off x="4870771" y="3347700"/>
              <a:ext cx="2005485" cy="33855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1">
              <a:spAutoFit/>
            </a:bodyPr>
            <a:lstStyle/>
            <a:p>
              <a:r>
                <a:rPr lang="ar-SA" sz="1600" dirty="0" smtClean="0">
                  <a:cs typeface="Mudir MT" pitchFamily="2" charset="-78"/>
                </a:rPr>
                <a:t>ا</a:t>
              </a:r>
              <a:r>
                <a:rPr lang="ar-IQ" sz="1600" dirty="0" smtClean="0">
                  <a:cs typeface="Mudir MT" pitchFamily="2" charset="-78"/>
                </a:rPr>
                <a:t>لميسم الرأسي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Capitate</a:t>
              </a:r>
              <a:r>
                <a:rPr lang="en-US" sz="1600" dirty="0" smtClean="0"/>
                <a:t> </a:t>
              </a:r>
              <a:endParaRPr lang="ar-IQ" sz="1600" dirty="0">
                <a:cs typeface="Mudir MT" pitchFamily="2" charset="-78"/>
              </a:endParaRPr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2331580" y="3347700"/>
              <a:ext cx="2312428" cy="3385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ar-IQ" sz="1600" dirty="0" smtClean="0">
                  <a:cs typeface="Mudir MT" pitchFamily="2" charset="-78"/>
                </a:rPr>
                <a:t>الميسم ذو شعبتين </a:t>
              </a:r>
              <a:r>
                <a:rPr lang="en-US" sz="1600" dirty="0" err="1" smtClean="0">
                  <a:cs typeface="Mudir MT" pitchFamily="2" charset="-78"/>
                </a:rPr>
                <a:t>Bibrached</a:t>
              </a:r>
              <a:endParaRPr lang="ar-IQ" sz="1600" dirty="0">
                <a:cs typeface="Mudir MT" pitchFamily="2" charset="-78"/>
              </a:endParaRPr>
            </a:p>
          </p:txBody>
        </p:sp>
        <p:sp>
          <p:nvSpPr>
            <p:cNvPr id="34" name="مستطيل 33"/>
            <p:cNvSpPr/>
            <p:nvPr/>
          </p:nvSpPr>
          <p:spPr>
            <a:xfrm>
              <a:off x="6126559" y="3980217"/>
              <a:ext cx="461665" cy="211307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wrap="none">
              <a:spAutoFit/>
            </a:bodyPr>
            <a:lstStyle/>
            <a:p>
              <a:r>
                <a:rPr lang="ar-IQ" dirty="0" smtClean="0">
                  <a:cs typeface="Mudir MT" pitchFamily="2" charset="-78"/>
                </a:rPr>
                <a:t>الميسم </a:t>
              </a:r>
              <a:r>
                <a:rPr lang="ar-IQ" dirty="0" err="1" smtClean="0">
                  <a:cs typeface="Mudir MT" pitchFamily="2" charset="-78"/>
                </a:rPr>
                <a:t>االهراوي</a:t>
              </a:r>
              <a:r>
                <a:rPr lang="ar-IQ" dirty="0" smtClean="0">
                  <a:cs typeface="Mudir MT" pitchFamily="2" charset="-78"/>
                </a:rPr>
                <a:t> </a:t>
              </a:r>
              <a:r>
                <a:rPr lang="en-US" dirty="0" err="1" smtClean="0">
                  <a:cs typeface="Mudir MT" pitchFamily="2" charset="-78"/>
                </a:rPr>
                <a:t>Clavate</a:t>
              </a:r>
              <a:endParaRPr lang="ar-IQ" dirty="0">
                <a:cs typeface="Mudir MT" pitchFamily="2" charset="-78"/>
              </a:endParaRPr>
            </a:p>
          </p:txBody>
        </p:sp>
        <p:pic>
          <p:nvPicPr>
            <p:cNvPr id="35" name="صورة 34" descr="SS2138927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32240" y="3789040"/>
              <a:ext cx="2340000" cy="2301000"/>
            </a:xfrm>
            <a:prstGeom prst="roundRect">
              <a:avLst/>
            </a:prstGeom>
          </p:spPr>
        </p:pic>
        <p:sp>
          <p:nvSpPr>
            <p:cNvPr id="36" name="مستطيل 35"/>
            <p:cNvSpPr/>
            <p:nvPr/>
          </p:nvSpPr>
          <p:spPr>
            <a:xfrm>
              <a:off x="6716697" y="6300028"/>
              <a:ext cx="2463815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ar-IQ" dirty="0" smtClean="0">
                  <a:cs typeface="Mudir MT" pitchFamily="2" charset="-78"/>
                </a:rPr>
                <a:t>الميسم </a:t>
              </a:r>
              <a:r>
                <a:rPr lang="ar-IQ" dirty="0" err="1" smtClean="0">
                  <a:cs typeface="Mudir MT" pitchFamily="2" charset="-78"/>
                </a:rPr>
                <a:t>المنعقف</a:t>
              </a:r>
              <a:r>
                <a:rPr lang="ar-IQ" dirty="0" smtClean="0">
                  <a:cs typeface="Mudir MT" pitchFamily="2" charset="-78"/>
                </a:rPr>
                <a:t>  </a:t>
              </a:r>
              <a:r>
                <a:rPr lang="en-US" dirty="0" err="1" smtClean="0">
                  <a:cs typeface="Mudir MT" pitchFamily="2" charset="-78"/>
                </a:rPr>
                <a:t>decurrent</a:t>
              </a:r>
              <a:endParaRPr lang="ar-IQ" dirty="0">
                <a:cs typeface="Mudir MT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492000" y="116712"/>
            <a:ext cx="2160000" cy="720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IQ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مراحل نشوء </a:t>
            </a:r>
            <a:r>
              <a:rPr lang="ar-IQ" dirty="0" err="1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المدقة</a:t>
            </a:r>
            <a:r>
              <a:rPr lang="ar-IQ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endParaRPr lang="ar-IQ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18155" y="1253079"/>
            <a:ext cx="5857693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ان الوحدة  الاساسية  التي تتكون منها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المدقة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هي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الكربلة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Carpel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والتي تشبه الورقة من الناحية المظهرية و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التشريحية  ,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انها  خالية من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الكلورفيل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وتحتوى على ثلاثة حزم وعائية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 على حافات  هذه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الكرابل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و تحمل و</a:t>
            </a:r>
            <a:r>
              <a:rPr lang="ar-IQ" sz="1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احدة او أكثر من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البويضات  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وتمثل هذه الورقة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الكربلية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الشكل النهائي للمدقات  في النباتات عاريات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البذور  ,</a:t>
            </a:r>
            <a:r>
              <a:rPr lang="ar-IQ" sz="1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16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اذ تتساقط حبوب اللقاح  على البويضات  وتلقح ثم تخصب لتكون بذورا</a:t>
            </a:r>
            <a:r>
              <a:rPr lang="ar-IQ" sz="1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ar-IQ" sz="1600" dirty="0" smtClean="0">
              <a:latin typeface="Calibri" pitchFamily="34" charset="0"/>
              <a:ea typeface="Calibri" pitchFamily="34" charset="0"/>
              <a:cs typeface="Mudir MT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3143870"/>
            <a:ext cx="873829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وهذا خلاف لما هو عليه في النباتات مغطاة البذور  اذ ان الورقة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الكربلية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تنطوي حافتاها  طوليا باتجاه العرق الوسطي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ونحو الجهة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البطنية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(المقابلة للعرق الوسطي) وتلتحمان لتكون تركيبا اسطواني مغلق هو المبيض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Ovary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وبداخله البويضات والتي لا تصلها حبوب اللقاح مباشرا حين وصلها  الى الميسم 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من خلال تكوين انبوب اللقاح 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واجتياز القلم  وصولا للمبيض ثم تلقح البويضات داخل المبيض وتبقى 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الا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ان  تنضج بعد الاخصاب الى ثمار بداخلها</a:t>
            </a:r>
            <a:r>
              <a:rPr kumimoji="0" lang="ar-IQ" sz="16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البذور</a:t>
            </a:r>
            <a:endParaRPr kumimoji="0" lang="ar-IQ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2022" y="4584030"/>
            <a:ext cx="8542467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يعرف خط التحام حافتي الورقة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الكربلية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بالتدريز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البطني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ell MT" pitchFamily="18" charset="0"/>
                <a:ea typeface="Calibri" pitchFamily="34" charset="0"/>
                <a:cs typeface="Mudir MT" pitchFamily="2" charset="-78"/>
              </a:rPr>
              <a:t>Ventral sutur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ell MT" pitchFamily="18" charset="0"/>
                <a:ea typeface="Calibri" pitchFamily="34" charset="0"/>
                <a:cs typeface="Mudir MT" pitchFamily="2" charset="-78"/>
              </a:rPr>
              <a:t>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وعلى امتداد هذا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التدريز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من الجهة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البطنية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ينشأ نسيج كثيف مغذي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بصطلح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عليه المشيمة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ell MT" pitchFamily="18" charset="0"/>
                <a:ea typeface="Calibri" pitchFamily="34" charset="0"/>
                <a:cs typeface="Mudir MT" pitchFamily="2" charset="-78"/>
              </a:rPr>
              <a:t>Placentia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 التي ترتبط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بها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البويضات من خلال اعناق قصيرة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تعرف بالحبال السري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ell MT" pitchFamily="18" charset="0"/>
                <a:ea typeface="Calibri" pitchFamily="34" charset="0"/>
                <a:cs typeface="Mudir MT" pitchFamily="2" charset="-78"/>
              </a:rPr>
              <a:t>Funiculars</a:t>
            </a:r>
            <a:r>
              <a:rPr kumimoji="0" lang="ar-IQ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ell MT" pitchFamily="18" charset="0"/>
                <a:ea typeface="Calibri" pitchFamily="34" charset="0"/>
                <a:cs typeface="Mudir MT" pitchFamily="2" charset="-78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اما الجهة المقابلة لخط الالتحام  والتي تمثل العرق الوسطي لورقة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الكربلية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فتعرف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بالتدريز</a:t>
            </a: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الظهري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ell MT" pitchFamily="18" charset="0"/>
                <a:ea typeface="Calibri" pitchFamily="34" charset="0"/>
                <a:cs typeface="Mudir MT" pitchFamily="2" charset="-78"/>
              </a:rPr>
              <a:t>dorsal suture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 </a:t>
            </a:r>
            <a:r>
              <a:rPr kumimoji="0" lang="ar-IQ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Mudir MT" pitchFamily="2" charset="-78"/>
              </a:rPr>
              <a:t>.</a:t>
            </a:r>
            <a:endParaRPr kumimoji="0" lang="ar-IQ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Mudir MT" pitchFamily="2" charset="-78"/>
            </a:endParaRPr>
          </a:p>
        </p:txBody>
      </p:sp>
      <p:pic>
        <p:nvPicPr>
          <p:cNvPr id="1028" name="Picture 4" descr="E:\محاضراتي\المدقات\المدقات\ovule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44432"/>
            <a:ext cx="2880000" cy="2252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E:\New folder (2)\٢٠٢٠٠٣١٨_٠٧١٩٣٣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984"/>
            <a:ext cx="900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ell\Pictures\Evolution+of+the+Carp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6216" y="3284984"/>
            <a:ext cx="4680000" cy="35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60835" y="354142"/>
            <a:ext cx="2731645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6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Mudir MT" pitchFamily="2" charset="-78"/>
              </a:rPr>
              <a:t>انواع المدقات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Mudir MT" pitchFamily="2" charset="-78"/>
              </a:rPr>
              <a:t>Types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Mudir MT" pitchFamily="2" charset="-78"/>
              </a:rPr>
              <a:t>gynecia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Mudir MT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851920" y="766446"/>
            <a:ext cx="504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IQ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تصنف المدقات من حيث عدد </a:t>
            </a:r>
            <a:r>
              <a:rPr lang="ar-IQ" dirty="0" err="1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الكرابل</a:t>
            </a:r>
            <a:r>
              <a:rPr lang="ar-IQ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Mudir MT" pitchFamily="2" charset="-78"/>
              </a:rPr>
              <a:t> المكونه لها </a:t>
            </a:r>
            <a:r>
              <a:rPr lang="ar-SA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وطبيعتها</a:t>
            </a:r>
            <a:endParaRPr lang="ar-IQ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252480" y="1360512"/>
          <a:ext cx="8640000" cy="4876800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4320000"/>
                <a:gridCol w="4320000"/>
              </a:tblGrid>
              <a:tr h="48600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/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kumimoji="0" lang="ar-S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١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- </a:t>
                      </a:r>
                      <a:r>
                        <a:rPr kumimoji="0" lang="ar-IQ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مدقة</a:t>
                      </a:r>
                      <a:r>
                        <a:rPr kumimoji="0" lang="ar-IQ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kumimoji="0" lang="ar-S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احادي </a:t>
                      </a:r>
                      <a:r>
                        <a:rPr kumimoji="0" lang="ar-SA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الكربلة</a:t>
                      </a:r>
                      <a:endParaRPr kumimoji="0" lang="ar-IQ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2"/>
                          </a:solidFill>
                        </a:rPr>
                        <a:t>Unicarpous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Monocarpous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ar-IQ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تحتوي الزهرة على </a:t>
                      </a:r>
                      <a:r>
                        <a:rPr kumimoji="0" lang="ar-IQ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مدقة</a:t>
                      </a:r>
                      <a:r>
                        <a:rPr kumimoji="0" lang="ar-IQ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واحدة مكونة </a:t>
                      </a:r>
                    </a:p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ar-IQ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من ورقة </a:t>
                      </a:r>
                      <a:r>
                        <a:rPr kumimoji="0" lang="ar-IQ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كربلة</a:t>
                      </a:r>
                      <a:r>
                        <a:rPr kumimoji="0" lang="ar-IQ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واحدة </a:t>
                      </a:r>
                      <a:r>
                        <a:rPr lang="ar-IQ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ar-IQ" sz="1600" dirty="0" smtClean="0">
                          <a:solidFill>
                            <a:schemeClr val="tx2"/>
                          </a:solidFill>
                        </a:rPr>
                        <a:t>وتوصف هذه </a:t>
                      </a:r>
                      <a:r>
                        <a:rPr lang="ar-IQ" sz="1600" dirty="0" err="1" smtClean="0">
                          <a:solidFill>
                            <a:schemeClr val="tx2"/>
                          </a:solidFill>
                        </a:rPr>
                        <a:t>المدقة</a:t>
                      </a:r>
                      <a:r>
                        <a:rPr lang="ar-IQ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ar-IQ" sz="1600" dirty="0" smtClean="0">
                          <a:solidFill>
                            <a:schemeClr val="tx2"/>
                          </a:solidFill>
                        </a:rPr>
                        <a:t>بالبسيطة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pistil </a:t>
                      </a:r>
                      <a:r>
                        <a:rPr lang="ar-IQ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simple</a:t>
                      </a:r>
                      <a:endParaRPr lang="ar-IQ" sz="16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ar-IQ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IQ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kumimoji="0" lang="ar-SA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مدقة</a:t>
                      </a: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عديدة </a:t>
                      </a:r>
                      <a:r>
                        <a:rPr kumimoji="0" lang="ar-SA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الكرابل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ar-S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Polycarpous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Multipcarpous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)  </a:t>
                      </a:r>
                      <a:r>
                        <a:rPr kumimoji="0" lang="ar-IQ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   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IQ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تتكون </a:t>
                      </a:r>
                      <a:r>
                        <a:rPr kumimoji="0" lang="ar-IQ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المدقة</a:t>
                      </a:r>
                      <a:r>
                        <a:rPr kumimoji="0" lang="ar-IQ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من عدد من </a:t>
                      </a:r>
                      <a:r>
                        <a:rPr kumimoji="0" lang="ar-IQ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الكرابل</a:t>
                      </a:r>
                      <a:r>
                        <a:rPr kumimoji="0" lang="ar-IQ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kumimoji="0" lang="ar-IQ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وتوصف </a:t>
                      </a:r>
                      <a:r>
                        <a:rPr kumimoji="0" lang="ar-IQ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بالمدقة</a:t>
                      </a:r>
                      <a:r>
                        <a:rPr kumimoji="0" lang="ar-IQ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المركبة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Compound pistil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marR="0" indent="-34290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1Minus"/>
                        <a:tabLst/>
                        <a:defRPr/>
                      </a:pPr>
                      <a:endParaRPr lang="ar-IQ" sz="1600" baseline="0" dirty="0" smtClean="0"/>
                    </a:p>
                    <a:p>
                      <a:pPr marL="342900" indent="-342900" algn="ctr" rtl="1">
                        <a:buNone/>
                      </a:pPr>
                      <a:r>
                        <a:rPr lang="ar-IQ" sz="1600" baseline="0" dirty="0" smtClean="0"/>
                        <a:t>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9" name="Picture 3" descr="C:\Users\dell\Pictures\Simple+pis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440" y="3465304"/>
            <a:ext cx="3600000" cy="2700000"/>
          </a:xfrm>
          <a:prstGeom prst="rect">
            <a:avLst/>
          </a:prstGeom>
          <a:noFill/>
        </p:spPr>
      </p:pic>
      <p:pic>
        <p:nvPicPr>
          <p:cNvPr id="10" name="Picture 2" descr="E:\محاضراتي\المدقات\المدقات\main-qimg-5e23eab971867adda29e27270dc173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91189"/>
            <a:ext cx="3240000" cy="277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1403432" y="2666742"/>
            <a:ext cx="7740568" cy="1986395"/>
            <a:chOff x="1043608" y="4466941"/>
            <a:chExt cx="7740568" cy="1986395"/>
          </a:xfrm>
        </p:grpSpPr>
        <p:pic>
          <p:nvPicPr>
            <p:cNvPr id="4" name="Picture 2" descr="E:\محاضراتي\المدقات\المدقات\٢٠٢٠٠٣٢٢_١٧٤٣٤٦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6176" y="4581128"/>
              <a:ext cx="2160000" cy="1851429"/>
            </a:xfrm>
            <a:prstGeom prst="rect">
              <a:avLst/>
            </a:prstGeom>
            <a:noFill/>
          </p:spPr>
        </p:pic>
        <p:pic>
          <p:nvPicPr>
            <p:cNvPr id="16395" name="Picture 11" descr="E:\محاضراتي\المدقات\المدقات\unnamed (21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4466941"/>
              <a:ext cx="2628000" cy="1986395"/>
            </a:xfrm>
            <a:prstGeom prst="rect">
              <a:avLst/>
            </a:prstGeom>
            <a:noFill/>
          </p:spPr>
        </p:pic>
        <p:pic>
          <p:nvPicPr>
            <p:cNvPr id="2050" name="Picture 2" descr="C:\Users\dell\Pictures\Helleborus-hellebore-flower-pollination-J05252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 flipV="1">
              <a:off x="1520555" y="4032389"/>
              <a:ext cx="1944000" cy="2897893"/>
            </a:xfrm>
            <a:prstGeom prst="rect">
              <a:avLst/>
            </a:prstGeom>
            <a:noFill/>
          </p:spPr>
        </p:pic>
      </p:grpSp>
      <p:pic>
        <p:nvPicPr>
          <p:cNvPr id="10" name="صورة 9" descr="152164975612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960" y="237863"/>
            <a:ext cx="3600000" cy="2399050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4392488" y="44624"/>
            <a:ext cx="4572000" cy="24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Arial" pitchFamily="34" charset="0"/>
              </a:rPr>
            </a:br>
            <a:r>
              <a:rPr lang="ar-SA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أ- </a:t>
            </a:r>
            <a:r>
              <a:rPr lang="ar-SA" b="1" dirty="0" err="1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سائب</a:t>
            </a:r>
            <a:r>
              <a:rPr lang="ar-SA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lang="ar-SA" b="1" dirty="0" err="1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الكرابل</a:t>
            </a:r>
            <a:r>
              <a:rPr lang="en-US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Apocarpous</a:t>
            </a:r>
            <a:r>
              <a:rPr lang="en-US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:- </a:t>
            </a:r>
            <a:r>
              <a:rPr lang="ar-SA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 </a:t>
            </a:r>
            <a:endParaRPr lang="ar-IQ" b="1" dirty="0" smtClean="0">
              <a:solidFill>
                <a:schemeClr val="tx2"/>
              </a:solidFill>
              <a:latin typeface="Arial-BoldMT"/>
              <a:ea typeface="Calibri" pitchFamily="34" charset="0"/>
              <a:cs typeface="Mudir MT" pitchFamily="2" charset="-78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يتكون الجهاز الانثوي من اكثر من </a:t>
            </a:r>
            <a:r>
              <a:rPr lang="ar-IQ" b="1" dirty="0" err="1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مدقة</a:t>
            </a:r>
            <a:r>
              <a:rPr lang="ar-IQ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 منفصلة عن بعضها البعض  وكل منها يمثل </a:t>
            </a:r>
            <a:r>
              <a:rPr lang="ar-IQ" b="1" dirty="0" err="1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مدقة</a:t>
            </a:r>
            <a:r>
              <a:rPr lang="ar-IQ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بسيطة مستقلة</a:t>
            </a:r>
            <a:r>
              <a:rPr lang="ar-IQ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b="1" dirty="0" smtClean="0">
                <a:solidFill>
                  <a:schemeClr val="tx2"/>
                </a:solidFill>
                <a:latin typeface="Arial-BoldMT"/>
                <a:cs typeface="Mudir MT" pitchFamily="2" charset="-78"/>
              </a:rPr>
              <a:t>تكون على </a:t>
            </a:r>
            <a:r>
              <a:rPr lang="ar-IQ" b="1" dirty="0" err="1" smtClean="0">
                <a:solidFill>
                  <a:schemeClr val="tx2"/>
                </a:solidFill>
                <a:latin typeface="Arial-BoldMT"/>
                <a:cs typeface="Mudir MT" pitchFamily="2" charset="-78"/>
              </a:rPr>
              <a:t>نوعين :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IQ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مدقات مرتبة على تخت مخروطي بشكل حلزوني  كما في ازهار </a:t>
            </a:r>
            <a:r>
              <a:rPr lang="ar-IQ" b="1" dirty="0" err="1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الشيلك</a:t>
            </a:r>
            <a:r>
              <a:rPr lang="ar-IQ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Fragaria</a:t>
            </a:r>
            <a:r>
              <a:rPr lang="en-US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lang="ar-IQ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والفراولة </a:t>
            </a:r>
            <a:r>
              <a:rPr lang="ar-IQ" b="1" dirty="0" err="1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وازهار</a:t>
            </a:r>
            <a:r>
              <a:rPr lang="ar-IQ" b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الشقيق </a:t>
            </a:r>
            <a:r>
              <a:rPr lang="en-US" b="1" i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Ranunculus</a:t>
            </a:r>
            <a:r>
              <a:rPr lang="ar-IQ" b="1" i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</a:t>
            </a:r>
            <a:r>
              <a:rPr lang="ar-IQ" b="1" i="1" dirty="0" err="1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وازهار</a:t>
            </a:r>
            <a:r>
              <a:rPr lang="ar-IQ" b="1" i="1" dirty="0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 نباتات </a:t>
            </a:r>
            <a:r>
              <a:rPr lang="ar-IQ" b="1" i="1" dirty="0" err="1" smtClean="0">
                <a:solidFill>
                  <a:schemeClr val="tx2"/>
                </a:solidFill>
                <a:latin typeface="Arial-BoldMT"/>
                <a:ea typeface="Calibri" pitchFamily="34" charset="0"/>
                <a:cs typeface="Mudir MT" pitchFamily="2" charset="-78"/>
              </a:rPr>
              <a:t>المنغوليا</a:t>
            </a:r>
            <a:endParaRPr lang="ar-IQ" b="1" i="1" dirty="0" smtClean="0">
              <a:solidFill>
                <a:schemeClr val="tx2"/>
              </a:solidFill>
              <a:latin typeface="Arial-BoldMT"/>
              <a:ea typeface="Calibri" pitchFamily="34" charset="0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b="1" i="1" dirty="0" smtClean="0">
              <a:solidFill>
                <a:schemeClr val="tx2"/>
              </a:solidFill>
              <a:latin typeface="Arial-BoldMT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b="1" dirty="0" smtClean="0">
              <a:solidFill>
                <a:schemeClr val="tx2"/>
              </a:solidFill>
              <a:latin typeface="Arial-BoldMT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b="1" dirty="0" smtClean="0">
              <a:solidFill>
                <a:schemeClr val="tx2"/>
              </a:solidFill>
              <a:latin typeface="Arial-BoldMT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b="1" dirty="0" smtClean="0">
              <a:solidFill>
                <a:schemeClr val="tx2"/>
              </a:solidFill>
              <a:latin typeface="Arial-BoldMT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b="1" dirty="0" smtClean="0">
              <a:solidFill>
                <a:schemeClr val="tx2"/>
              </a:solidFill>
              <a:latin typeface="Arial-BoldMT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b="1" dirty="0" smtClean="0">
              <a:solidFill>
                <a:schemeClr val="tx2"/>
              </a:solidFill>
              <a:latin typeface="Arial-BoldMT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b="1" dirty="0" smtClean="0">
              <a:solidFill>
                <a:schemeClr val="tx2"/>
              </a:solidFill>
              <a:latin typeface="Arial-BoldMT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b="1" dirty="0" smtClean="0">
              <a:solidFill>
                <a:schemeClr val="tx2"/>
              </a:solidFill>
              <a:latin typeface="Arial-BoldMT"/>
              <a:cs typeface="Mudir MT" pitchFamily="2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IQ" b="1" dirty="0" smtClean="0">
              <a:solidFill>
                <a:schemeClr val="tx2"/>
              </a:solidFill>
              <a:latin typeface="Arial-BoldMT"/>
              <a:cs typeface="Mudir MT" pitchFamily="2" charset="-78"/>
            </a:endParaRPr>
          </a:p>
        </p:txBody>
      </p:sp>
      <p:pic>
        <p:nvPicPr>
          <p:cNvPr id="2052" name="Picture 4" descr="C:\Users\dell\Pictures\8c8a5e50774564282a3b946702c2ffc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174848"/>
            <a:ext cx="1764000" cy="2638528"/>
          </a:xfrm>
          <a:prstGeom prst="rect">
            <a:avLst/>
          </a:prstGeom>
          <a:noFill/>
        </p:spPr>
      </p:pic>
      <p:pic>
        <p:nvPicPr>
          <p:cNvPr id="1026" name="Picture 2" descr="C:\Users\dell\Pictures\hellebore-3-e15325926704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504" y="4438276"/>
            <a:ext cx="2520000" cy="237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747</Words>
  <Application>Microsoft Office PowerPoint</Application>
  <PresentationFormat>عرض على الشاشة (3:4)‏</PresentationFormat>
  <Paragraphs>136</Paragraphs>
  <Slides>12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113</cp:revision>
  <dcterms:created xsi:type="dcterms:W3CDTF">2020-03-27T13:32:49Z</dcterms:created>
  <dcterms:modified xsi:type="dcterms:W3CDTF">2020-04-08T10:04:10Z</dcterms:modified>
</cp:coreProperties>
</file>